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84" r:id="rId5"/>
    <p:sldId id="263" r:id="rId6"/>
    <p:sldId id="264" r:id="rId7"/>
    <p:sldId id="285" r:id="rId8"/>
    <p:sldId id="265" r:id="rId9"/>
    <p:sldId id="286" r:id="rId10"/>
    <p:sldId id="276" r:id="rId11"/>
    <p:sldId id="277" r:id="rId12"/>
    <p:sldId id="266" r:id="rId13"/>
    <p:sldId id="287" r:id="rId14"/>
    <p:sldId id="267" r:id="rId15"/>
    <p:sldId id="268" r:id="rId16"/>
    <p:sldId id="275" r:id="rId17"/>
    <p:sldId id="272" r:id="rId18"/>
    <p:sldId id="270" r:id="rId19"/>
    <p:sldId id="288" r:id="rId20"/>
    <p:sldId id="271" r:id="rId21"/>
    <p:sldId id="279" r:id="rId22"/>
    <p:sldId id="289" r:id="rId23"/>
    <p:sldId id="280" r:id="rId24"/>
    <p:sldId id="290" r:id="rId25"/>
    <p:sldId id="281" r:id="rId26"/>
    <p:sldId id="291" r:id="rId27"/>
    <p:sldId id="282" r:id="rId28"/>
    <p:sldId id="258" r:id="rId29"/>
    <p:sldId id="259" r:id="rId30"/>
    <p:sldId id="260" r:id="rId31"/>
    <p:sldId id="261" r:id="rId32"/>
    <p:sldId id="283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96" y="-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3B50-5E7D-4366-8157-873406A789C6}" type="datetimeFigureOut">
              <a:rPr lang="en-US" smtClean="0"/>
              <a:t>2/25/2016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98A7-D8B1-4A0A-B890-CA6E7DD77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450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3B50-5E7D-4366-8157-873406A789C6}" type="datetimeFigureOut">
              <a:rPr lang="en-US" smtClean="0"/>
              <a:t>2/25/2016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98A7-D8B1-4A0A-B890-CA6E7DD77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201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3B50-5E7D-4366-8157-873406A789C6}" type="datetimeFigureOut">
              <a:rPr lang="en-US" smtClean="0"/>
              <a:t>2/25/2016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98A7-D8B1-4A0A-B890-CA6E7DD77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54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3B50-5E7D-4366-8157-873406A789C6}" type="datetimeFigureOut">
              <a:rPr lang="en-US" smtClean="0"/>
              <a:t>2/25/2016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98A7-D8B1-4A0A-B890-CA6E7DD77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11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3B50-5E7D-4366-8157-873406A789C6}" type="datetimeFigureOut">
              <a:rPr lang="en-US" smtClean="0"/>
              <a:t>2/25/2016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98A7-D8B1-4A0A-B890-CA6E7DD77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03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3B50-5E7D-4366-8157-873406A789C6}" type="datetimeFigureOut">
              <a:rPr lang="en-US" smtClean="0"/>
              <a:t>2/25/2016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98A7-D8B1-4A0A-B890-CA6E7DD77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305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3B50-5E7D-4366-8157-873406A789C6}" type="datetimeFigureOut">
              <a:rPr lang="en-US" smtClean="0"/>
              <a:t>2/25/2016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98A7-D8B1-4A0A-B890-CA6E7DD77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80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3B50-5E7D-4366-8157-873406A789C6}" type="datetimeFigureOut">
              <a:rPr lang="en-US" smtClean="0"/>
              <a:t>2/25/2016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98A7-D8B1-4A0A-B890-CA6E7DD77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403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3B50-5E7D-4366-8157-873406A789C6}" type="datetimeFigureOut">
              <a:rPr lang="en-US" smtClean="0"/>
              <a:t>2/25/2016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98A7-D8B1-4A0A-B890-CA6E7DD77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79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3B50-5E7D-4366-8157-873406A789C6}" type="datetimeFigureOut">
              <a:rPr lang="en-US" smtClean="0"/>
              <a:t>2/25/2016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98A7-D8B1-4A0A-B890-CA6E7DD77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02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3B50-5E7D-4366-8157-873406A789C6}" type="datetimeFigureOut">
              <a:rPr lang="en-US" smtClean="0"/>
              <a:t>2/25/2016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98A7-D8B1-4A0A-B890-CA6E7DD77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951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43B50-5E7D-4366-8157-873406A789C6}" type="datetimeFigureOut">
              <a:rPr lang="en-US" smtClean="0"/>
              <a:t>2/25/2016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598A7-D8B1-4A0A-B890-CA6E7DD77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435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_NmmimuHsc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4xCdyMq6z1c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Human Ecological Theory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Ch.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88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Human beings and groups are a product of both </a:t>
            </a:r>
            <a:r>
              <a:rPr lang="en-US" dirty="0" smtClean="0"/>
              <a:t>_____and </a:t>
            </a:r>
            <a:r>
              <a:rPr lang="en-US" dirty="0" smtClean="0"/>
              <a:t>environment</a:t>
            </a:r>
          </a:p>
          <a:p>
            <a:pPr lvl="1"/>
            <a:r>
              <a:rPr lang="en-US" sz="3200" dirty="0" smtClean="0"/>
              <a:t>Instead of Nature vs. Nurture </a:t>
            </a:r>
          </a:p>
          <a:p>
            <a:pPr lvl="1"/>
            <a:r>
              <a:rPr lang="en-US" sz="3200" dirty="0" smtClean="0"/>
              <a:t>Nature through Nurture</a:t>
            </a:r>
          </a:p>
          <a:p>
            <a:pPr lvl="1"/>
            <a:r>
              <a:rPr lang="en-US" sz="3600" dirty="0" smtClean="0"/>
              <a:t>Environments can </a:t>
            </a:r>
            <a:r>
              <a:rPr lang="en-US" sz="3600" dirty="0" smtClean="0"/>
              <a:t>_______</a:t>
            </a:r>
            <a:r>
              <a:rPr lang="en-US" sz="3600" dirty="0" smtClean="0"/>
              <a:t> </a:t>
            </a:r>
            <a:r>
              <a:rPr lang="en-US" sz="3600" dirty="0" smtClean="0"/>
              <a:t>developmental possibilities </a:t>
            </a:r>
          </a:p>
          <a:p>
            <a:pPr lvl="2"/>
            <a:endParaRPr lang="en-US" dirty="0" smtClean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01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Family Photo Barak Obama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26099"/>
            <a:ext cx="6324600" cy="445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own Arrow 3"/>
          <p:cNvSpPr/>
          <p:nvPr/>
        </p:nvSpPr>
        <p:spPr>
          <a:xfrm>
            <a:off x="3048000" y="1066800"/>
            <a:ext cx="5334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96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Chicago Home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07" y="1371600"/>
            <a:ext cx="7704667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8497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91" y="1524000"/>
            <a:ext cx="8436429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528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800" dirty="0" smtClean="0"/>
          </a:p>
          <a:p>
            <a:pPr marL="342900" lvl="2" indent="-342900"/>
            <a:r>
              <a:rPr lang="en-US" sz="3800" dirty="0" smtClean="0"/>
              <a:t>Environments</a:t>
            </a:r>
            <a:r>
              <a:rPr lang="en-US" sz="3800" dirty="0" smtClean="0"/>
              <a:t> </a:t>
            </a:r>
            <a:r>
              <a:rPr lang="en-US" sz="3800" dirty="0"/>
              <a:t>can also </a:t>
            </a:r>
            <a:r>
              <a:rPr lang="en-US" sz="3800" dirty="0" smtClean="0"/>
              <a:t>_____or </a:t>
            </a:r>
            <a:r>
              <a:rPr lang="en-US" sz="3800" dirty="0"/>
              <a:t>constrain behavior and development</a:t>
            </a:r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dirty="0" smtClean="0"/>
              <a:t>Obama’s younger half brother had a different environment: </a:t>
            </a:r>
            <a:r>
              <a:rPr lang="en-US" dirty="0" smtClean="0"/>
              <a:t> </a:t>
            </a:r>
            <a:r>
              <a:rPr lang="en-US" sz="2800" dirty="0" smtClean="0"/>
              <a:t>3:41</a:t>
            </a:r>
            <a:endParaRPr lang="en-US" sz="2800" dirty="0"/>
          </a:p>
          <a:p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www.youtube.com/watch?v=B_NmmimuHsc</a:t>
            </a:r>
            <a:endParaRPr lang="en-US" sz="2000" dirty="0" smtClean="0"/>
          </a:p>
          <a:p>
            <a:endParaRPr lang="en-US" sz="2000" dirty="0" smtClean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2556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r>
              <a:rPr lang="en-US" dirty="0" smtClean="0"/>
              <a:t>How did their respective environments contribute to or limit their development? </a:t>
            </a:r>
          </a:p>
          <a:p>
            <a:endParaRPr lang="en-US" sz="2800" dirty="0" smtClean="0"/>
          </a:p>
          <a:p>
            <a:pPr lvl="0"/>
            <a:r>
              <a:rPr lang="en-US" dirty="0"/>
              <a:t>How will the current environment influence the </a:t>
            </a:r>
            <a:r>
              <a:rPr lang="en-US" dirty="0" smtClean="0"/>
              <a:t>_______</a:t>
            </a:r>
            <a:r>
              <a:rPr lang="en-US" dirty="0" smtClean="0"/>
              <a:t> </a:t>
            </a:r>
            <a:r>
              <a:rPr lang="en-US" dirty="0"/>
              <a:t>(ontogenetic) development of </a:t>
            </a:r>
            <a:r>
              <a:rPr lang="en-US" dirty="0" err="1"/>
              <a:t>Maneeya</a:t>
            </a:r>
            <a:r>
              <a:rPr lang="en-US" dirty="0"/>
              <a:t>, Ansley and </a:t>
            </a:r>
            <a:r>
              <a:rPr lang="en-US" dirty="0" err="1"/>
              <a:t>Najac</a:t>
            </a:r>
            <a:r>
              <a:rPr lang="en-US" dirty="0" smtClean="0"/>
              <a:t>? (mom &amp; kids)</a:t>
            </a:r>
            <a:endParaRPr lang="en-US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7272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500" dirty="0" smtClean="0"/>
              <a:t>Humans are </a:t>
            </a:r>
            <a:r>
              <a:rPr lang="en-US" sz="3500" dirty="0" smtClean="0"/>
              <a:t>__________</a:t>
            </a:r>
            <a:r>
              <a:rPr lang="en-US" sz="3500" dirty="0" smtClean="0"/>
              <a:t> </a:t>
            </a:r>
            <a:r>
              <a:rPr lang="en-US" sz="3500" dirty="0" smtClean="0"/>
              <a:t>upon their environment to meet their biological needs</a:t>
            </a:r>
          </a:p>
          <a:p>
            <a:pPr lvl="1"/>
            <a:r>
              <a:rPr lang="en-US" sz="3000" dirty="0" smtClean="0"/>
              <a:t>What happens right before a big snow storm here?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7516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en-US" dirty="0" smtClean="0"/>
          </a:p>
          <a:p>
            <a:pPr lvl="1"/>
            <a:r>
              <a:rPr lang="en-US" sz="3200" dirty="0" smtClean="0"/>
              <a:t>Quality of life depends </a:t>
            </a:r>
            <a:r>
              <a:rPr lang="en-US" sz="3200" dirty="0" smtClean="0"/>
              <a:t>______</a:t>
            </a:r>
            <a:r>
              <a:rPr lang="en-US" sz="3200" dirty="0" smtClean="0"/>
              <a:t> </a:t>
            </a:r>
            <a:r>
              <a:rPr lang="en-US" sz="3200" dirty="0" smtClean="0"/>
              <a:t>on environment</a:t>
            </a:r>
          </a:p>
          <a:p>
            <a:pPr lvl="2"/>
            <a:r>
              <a:rPr lang="en-US" sz="2800" dirty="0" smtClean="0"/>
              <a:t>How is quality of life measured?  Adequacy of basic </a:t>
            </a:r>
            <a:r>
              <a:rPr lang="en-US" sz="2800" dirty="0" smtClean="0"/>
              <a:t>____</a:t>
            </a:r>
            <a:r>
              <a:rPr lang="en-US" sz="2800" dirty="0" smtClean="0"/>
              <a:t> </a:t>
            </a:r>
            <a:r>
              <a:rPr lang="en-US" sz="2800" dirty="0" smtClean="0"/>
              <a:t>and reaching goals</a:t>
            </a:r>
          </a:p>
          <a:p>
            <a:pPr lvl="2"/>
            <a:r>
              <a:rPr lang="en-US" sz="2800" dirty="0" smtClean="0"/>
              <a:t>Describe the quality of life of </a:t>
            </a:r>
            <a:r>
              <a:rPr lang="en-US" sz="2800" dirty="0" err="1" smtClean="0"/>
              <a:t>Maneeya</a:t>
            </a:r>
            <a:r>
              <a:rPr lang="en-US" sz="2800" dirty="0" smtClean="0"/>
              <a:t>, </a:t>
            </a:r>
            <a:r>
              <a:rPr lang="en-US" sz="2800" dirty="0" err="1" smtClean="0"/>
              <a:t>Yanik</a:t>
            </a:r>
            <a:r>
              <a:rPr lang="en-US" sz="2800" dirty="0" smtClean="0"/>
              <a:t> and family.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503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of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u="sng" dirty="0" smtClean="0"/>
              <a:t>Objective Measures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Individual?</a:t>
            </a:r>
          </a:p>
          <a:p>
            <a:pPr lvl="2"/>
            <a:r>
              <a:rPr lang="en-US" dirty="0" smtClean="0"/>
              <a:t>Personal </a:t>
            </a:r>
            <a:r>
              <a:rPr lang="en-US" dirty="0" smtClean="0"/>
              <a:t>health</a:t>
            </a:r>
            <a:endParaRPr lang="en-US" dirty="0" smtClean="0"/>
          </a:p>
          <a:p>
            <a:pPr lvl="1"/>
            <a:r>
              <a:rPr lang="en-US" dirty="0" smtClean="0"/>
              <a:t>Familial?</a:t>
            </a:r>
          </a:p>
          <a:p>
            <a:pPr lvl="2"/>
            <a:r>
              <a:rPr lang="en-US" dirty="0" smtClean="0"/>
              <a:t>Housing quality</a:t>
            </a:r>
            <a:endParaRPr lang="en-US" dirty="0" smtClean="0"/>
          </a:p>
          <a:p>
            <a:pPr lvl="2"/>
            <a:r>
              <a:rPr lang="en-US" dirty="0" smtClean="0"/>
              <a:t>__________</a:t>
            </a:r>
            <a:endParaRPr lang="en-US" dirty="0" smtClean="0"/>
          </a:p>
          <a:p>
            <a:pPr lvl="1"/>
            <a:r>
              <a:rPr lang="en-US" dirty="0" smtClean="0"/>
              <a:t>Societal?</a:t>
            </a:r>
          </a:p>
          <a:p>
            <a:pPr lvl="2"/>
            <a:r>
              <a:rPr lang="en-US" dirty="0" smtClean="0"/>
              <a:t>Access to healthcare</a:t>
            </a:r>
          </a:p>
          <a:p>
            <a:pPr lvl="2"/>
            <a:r>
              <a:rPr lang="en-US" dirty="0" smtClean="0"/>
              <a:t>_____________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u="sng" dirty="0" smtClean="0"/>
              <a:t>Subjective Measures</a:t>
            </a:r>
          </a:p>
          <a:p>
            <a:pPr lvl="1"/>
            <a:r>
              <a:rPr lang="en-US" dirty="0" smtClean="0"/>
              <a:t>Individual?  </a:t>
            </a:r>
            <a:r>
              <a:rPr lang="en-US" sz="2400" dirty="0" smtClean="0"/>
              <a:t>_______________</a:t>
            </a:r>
            <a:endParaRPr lang="en-US" sz="2400" dirty="0" smtClean="0"/>
          </a:p>
          <a:p>
            <a:pPr lvl="1"/>
            <a:r>
              <a:rPr lang="en-US" dirty="0" smtClean="0"/>
              <a:t>Familial?</a:t>
            </a:r>
          </a:p>
          <a:p>
            <a:pPr lvl="2"/>
            <a:r>
              <a:rPr lang="en-US" dirty="0" smtClean="0"/>
              <a:t>Marital/family satisfaction/closeness</a:t>
            </a:r>
          </a:p>
          <a:p>
            <a:pPr lvl="1"/>
            <a:r>
              <a:rPr lang="en-US" dirty="0" smtClean="0"/>
              <a:t>Societal?</a:t>
            </a:r>
          </a:p>
          <a:p>
            <a:pPr lvl="2"/>
            <a:r>
              <a:rPr lang="en-US" dirty="0" smtClean="0"/>
              <a:t>Nationalism</a:t>
            </a:r>
          </a:p>
          <a:p>
            <a:pPr lvl="2"/>
            <a:r>
              <a:rPr lang="en-US" dirty="0" smtClean="0"/>
              <a:t>Racism 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69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Think about your own quality of life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dirty="0" smtClean="0"/>
              <a:t>Objective Measures:</a:t>
            </a:r>
          </a:p>
          <a:p>
            <a:pPr lvl="1"/>
            <a:r>
              <a:rPr lang="en-US" dirty="0" smtClean="0"/>
              <a:t>Individual?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Familial?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Societal?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Subjective Measures</a:t>
            </a:r>
          </a:p>
          <a:p>
            <a:pPr lvl="1"/>
            <a:r>
              <a:rPr lang="en-US" dirty="0" smtClean="0"/>
              <a:t>Individual?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Familial?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Societal?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33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social beings, humans are </a:t>
            </a:r>
            <a:r>
              <a:rPr lang="en-US" dirty="0" smtClean="0"/>
              <a:t>_______</a:t>
            </a:r>
            <a:r>
              <a:rPr lang="en-US" dirty="0" smtClean="0"/>
              <a:t> </a:t>
            </a:r>
            <a:r>
              <a:rPr lang="en-US" dirty="0" smtClean="0"/>
              <a:t>on others</a:t>
            </a:r>
          </a:p>
          <a:p>
            <a:pPr lvl="1"/>
            <a:r>
              <a:rPr lang="en-US" dirty="0" smtClean="0"/>
              <a:t>How are we dependent within group assignments?</a:t>
            </a:r>
          </a:p>
          <a:p>
            <a:pPr lvl="1"/>
            <a:r>
              <a:rPr lang="en-US" dirty="0" smtClean="0"/>
              <a:t>How are we dependent on others within families?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18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As social beings, humans are </a:t>
            </a:r>
            <a:r>
              <a:rPr lang="en-US" sz="3600" dirty="0" smtClean="0"/>
              <a:t>_______</a:t>
            </a:r>
            <a:r>
              <a:rPr lang="en-US" sz="3600" dirty="0" smtClean="0"/>
              <a:t> </a:t>
            </a:r>
            <a:r>
              <a:rPr lang="en-US" sz="3600" dirty="0" smtClean="0"/>
              <a:t>on others</a:t>
            </a:r>
          </a:p>
          <a:p>
            <a:pPr lvl="1"/>
            <a:r>
              <a:rPr lang="en-US" sz="3200" dirty="0" smtClean="0"/>
              <a:t>How </a:t>
            </a:r>
            <a:r>
              <a:rPr lang="en-US" sz="3200" dirty="0" smtClean="0"/>
              <a:t>are we dependent on others globally?</a:t>
            </a:r>
          </a:p>
          <a:p>
            <a:pPr lvl="1"/>
            <a:r>
              <a:rPr lang="en-US" sz="3200" dirty="0" smtClean="0"/>
              <a:t>How does Think Global. Act local illustrate the idea of interdependence?</a:t>
            </a:r>
          </a:p>
          <a:p>
            <a:pPr lvl="1"/>
            <a:r>
              <a:rPr lang="en-US" dirty="0" smtClean="0"/>
              <a:t>Ex. True Cost documentary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29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Human beings are </a:t>
            </a:r>
            <a:r>
              <a:rPr lang="en-US" sz="3600" dirty="0" smtClean="0"/>
              <a:t>______</a:t>
            </a:r>
            <a:r>
              <a:rPr lang="en-US" sz="3600" dirty="0" smtClean="0"/>
              <a:t>, </a:t>
            </a:r>
            <a:r>
              <a:rPr lang="en-US" sz="3600" dirty="0" smtClean="0"/>
              <a:t>such that time is both a limitation and a resource.</a:t>
            </a:r>
          </a:p>
          <a:p>
            <a:pPr lvl="1"/>
            <a:r>
              <a:rPr lang="en-US" sz="3200" dirty="0" smtClean="0"/>
              <a:t>How is time a limitation?</a:t>
            </a:r>
          </a:p>
          <a:p>
            <a:pPr lvl="1"/>
            <a:r>
              <a:rPr lang="en-US" sz="3200" dirty="0" smtClean="0"/>
              <a:t>How is time a resource?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06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Humans </a:t>
            </a:r>
            <a:r>
              <a:rPr lang="en-US" dirty="0" smtClean="0"/>
              <a:t>_______</a:t>
            </a:r>
            <a:r>
              <a:rPr lang="en-US" dirty="0" smtClean="0"/>
              <a:t> </a:t>
            </a:r>
            <a:r>
              <a:rPr lang="en-US" dirty="0" smtClean="0"/>
              <a:t>their interactions within their spatial environments</a:t>
            </a:r>
          </a:p>
          <a:p>
            <a:pPr lvl="1"/>
            <a:r>
              <a:rPr lang="en-US" sz="3200" dirty="0" smtClean="0"/>
              <a:t>How does a spatial arrangement channel human interactions?</a:t>
            </a:r>
          </a:p>
          <a:p>
            <a:pPr lvl="2"/>
            <a:r>
              <a:rPr lang="en-US" sz="2800" dirty="0" smtClean="0"/>
              <a:t>In the classroom</a:t>
            </a:r>
            <a:r>
              <a:rPr lang="en-US" sz="2800" dirty="0" smtClean="0"/>
              <a:t>? Here vs. C-90? </a:t>
            </a:r>
            <a:endParaRPr lang="en-US" sz="2800" dirty="0" smtClean="0"/>
          </a:p>
          <a:p>
            <a:pPr lvl="2"/>
            <a:r>
              <a:rPr lang="en-US" sz="2800" dirty="0" smtClean="0"/>
              <a:t>Personal space bubble?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881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Outside of a castle?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264" y="1502111"/>
            <a:ext cx="6902136" cy="459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128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a throne room?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74" y="1143000"/>
            <a:ext cx="8073325" cy="5031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01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the couch?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03526"/>
            <a:ext cx="6750984" cy="4492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13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IKEA?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234" y="1135926"/>
            <a:ext cx="5650966" cy="499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858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a house?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Corny Country Song to Illustrate</a:t>
            </a:r>
            <a:r>
              <a:rPr lang="en-US" sz="2400" dirty="0" smtClean="0"/>
              <a:t>: (3:38)</a:t>
            </a:r>
            <a:endParaRPr lang="en-US" dirty="0"/>
          </a:p>
          <a:p>
            <a:r>
              <a:rPr lang="en-US" sz="1800" dirty="0" smtClean="0">
                <a:hlinkClick r:id="rId2"/>
              </a:rPr>
              <a:t>https</a:t>
            </a:r>
            <a:r>
              <a:rPr lang="en-US" sz="1800" dirty="0">
                <a:hlinkClick r:id="rId2"/>
              </a:rPr>
              <a:t>://</a:t>
            </a:r>
            <a:r>
              <a:rPr lang="en-US" sz="1800" dirty="0" smtClean="0">
                <a:hlinkClick r:id="rId2"/>
              </a:rPr>
              <a:t>www.youtube.com/watch?v=4xCdyMq6z1c</a:t>
            </a:r>
            <a:endParaRPr lang="en-US" sz="1800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38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Human behavior can be comprehended on at least two levels: </a:t>
            </a:r>
            <a:r>
              <a:rPr lang="en-US" dirty="0" smtClean="0"/>
              <a:t>_________</a:t>
            </a:r>
            <a:r>
              <a:rPr lang="en-US" dirty="0" smtClean="0"/>
              <a:t> </a:t>
            </a:r>
            <a:r>
              <a:rPr lang="en-US" dirty="0" smtClean="0"/>
              <a:t>and population</a:t>
            </a:r>
          </a:p>
          <a:p>
            <a:pPr lvl="1"/>
            <a:r>
              <a:rPr lang="en-US" dirty="0" smtClean="0"/>
              <a:t>Individual: how well does one adapt or not to their environment? </a:t>
            </a:r>
          </a:p>
          <a:p>
            <a:pPr lvl="1"/>
            <a:r>
              <a:rPr lang="en-US" dirty="0" smtClean="0"/>
              <a:t>E.g., Man vs. </a:t>
            </a:r>
            <a:r>
              <a:rPr lang="en-US" dirty="0" smtClean="0"/>
              <a:t>Wild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4149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Human behavior can be comprehended on at least two levels: individual and </a:t>
            </a:r>
            <a:r>
              <a:rPr lang="en-US" dirty="0" smtClean="0"/>
              <a:t>_________</a:t>
            </a:r>
            <a:endParaRPr lang="en-US" dirty="0" smtClean="0"/>
          </a:p>
          <a:p>
            <a:pPr lvl="1"/>
            <a:r>
              <a:rPr lang="en-US" dirty="0" smtClean="0"/>
              <a:t>Population</a:t>
            </a:r>
            <a:r>
              <a:rPr lang="en-US" dirty="0" smtClean="0"/>
              <a:t>: </a:t>
            </a:r>
          </a:p>
          <a:p>
            <a:pPr lvl="2"/>
            <a:r>
              <a:rPr lang="en-US" sz="2800" dirty="0" smtClean="0"/>
              <a:t>Spatial organization such as population density, population growth, metro vs. rural, etc. </a:t>
            </a:r>
          </a:p>
          <a:p>
            <a:pPr lvl="2"/>
            <a:r>
              <a:rPr lang="en-US" sz="2800" dirty="0" smtClean="0"/>
              <a:t>Distribution of characteristics among groups</a:t>
            </a:r>
          </a:p>
          <a:p>
            <a:pPr lvl="3"/>
            <a:r>
              <a:rPr lang="en-US" sz="2400" dirty="0" smtClean="0"/>
              <a:t>E.g., infant mortality rates, fertility, marriage, divorce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6670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_____</a:t>
            </a:r>
            <a:r>
              <a:rPr lang="en-US" sz="3600" b="1" dirty="0" smtClean="0"/>
              <a:t>system</a:t>
            </a:r>
            <a:r>
              <a:rPr lang="en-US" sz="3600" dirty="0" smtClean="0"/>
              <a:t>—immediate </a:t>
            </a:r>
            <a:r>
              <a:rPr lang="en-US" sz="3600" dirty="0" smtClean="0"/>
              <a:t>environment of developing person</a:t>
            </a:r>
          </a:p>
          <a:p>
            <a:pPr lvl="1"/>
            <a:r>
              <a:rPr lang="en-US" sz="3200" dirty="0" smtClean="0"/>
              <a:t>Examples from the vignette?</a:t>
            </a:r>
          </a:p>
          <a:p>
            <a:pPr lvl="2"/>
            <a:r>
              <a:rPr lang="en-US" sz="2800" dirty="0" smtClean="0"/>
              <a:t>Live in fear in make-shift tent with millions of others</a:t>
            </a:r>
          </a:p>
          <a:p>
            <a:pPr lvl="2"/>
            <a:r>
              <a:rPr lang="en-US" sz="2800" dirty="0" smtClean="0"/>
              <a:t>Live in a small intergenerational family with a widow, young mother and two small </a:t>
            </a:r>
            <a:r>
              <a:rPr lang="en-US" sz="2800" dirty="0" smtClean="0"/>
              <a:t>children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58786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______</a:t>
            </a:r>
            <a:r>
              <a:rPr lang="en-US" b="1" dirty="0" smtClean="0"/>
              <a:t>system</a:t>
            </a:r>
            <a:r>
              <a:rPr lang="en-US" dirty="0" smtClean="0"/>
              <a:t>—the </a:t>
            </a:r>
            <a:r>
              <a:rPr lang="en-US" dirty="0" smtClean="0"/>
              <a:t>link or interaction between two microsystems</a:t>
            </a:r>
          </a:p>
          <a:p>
            <a:pPr lvl="1"/>
            <a:r>
              <a:rPr lang="en-US" dirty="0" smtClean="0"/>
              <a:t>Examples from the vignette?</a:t>
            </a:r>
          </a:p>
          <a:p>
            <a:pPr lvl="2"/>
            <a:r>
              <a:rPr lang="en-US" sz="2800" dirty="0" smtClean="0"/>
              <a:t>No work at the hotel due to damage leads to unemployment and scarce resources for the family</a:t>
            </a:r>
          </a:p>
          <a:p>
            <a:pPr lvl="2"/>
            <a:r>
              <a:rPr lang="en-US" sz="2800" dirty="0" smtClean="0"/>
              <a:t>Family lives in fear because their neighborhood is unsafe</a:t>
            </a:r>
          </a:p>
        </p:txBody>
      </p:sp>
    </p:spTree>
    <p:extLst>
      <p:ext uri="{BB962C8B-B14F-4D97-AF65-F5344CB8AC3E}">
        <p14:creationId xmlns:p14="http://schemas.microsoft.com/office/powerpoint/2010/main" val="370661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_____</a:t>
            </a:r>
            <a:r>
              <a:rPr lang="en-US" b="1" dirty="0" smtClean="0"/>
              <a:t>system</a:t>
            </a:r>
            <a:r>
              <a:rPr lang="en-US" dirty="0" smtClean="0"/>
              <a:t>—settings </a:t>
            </a:r>
            <a:r>
              <a:rPr lang="en-US" dirty="0"/>
              <a:t>or institutions not experienced directly by the person, but which can influence development in indirect ways</a:t>
            </a:r>
            <a:r>
              <a:rPr lang="en-US" dirty="0" smtClean="0"/>
              <a:t>.</a:t>
            </a:r>
          </a:p>
          <a:p>
            <a:pPr lvl="1"/>
            <a:r>
              <a:rPr lang="en-US" sz="3200" dirty="0" smtClean="0"/>
              <a:t>Examples from the vignette?</a:t>
            </a:r>
          </a:p>
          <a:p>
            <a:pPr lvl="2"/>
            <a:r>
              <a:rPr lang="en-US" sz="2800" dirty="0" smtClean="0"/>
              <a:t>Police (or lack of) to prevent sexual assault</a:t>
            </a:r>
          </a:p>
          <a:p>
            <a:pPr lvl="2"/>
            <a:r>
              <a:rPr lang="en-US" sz="2800" dirty="0" smtClean="0"/>
              <a:t>Relief agency that provides the tents</a:t>
            </a:r>
            <a:endParaRPr lang="en-US" sz="2800" dirty="0"/>
          </a:p>
          <a:p>
            <a:endParaRPr lang="en-US" b="1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96911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______</a:t>
            </a:r>
            <a:r>
              <a:rPr lang="en-US" b="1" dirty="0" smtClean="0"/>
              <a:t>system</a:t>
            </a:r>
            <a:r>
              <a:rPr lang="en-US" dirty="0" smtClean="0"/>
              <a:t>—customs</a:t>
            </a:r>
            <a:r>
              <a:rPr lang="en-US" dirty="0"/>
              <a:t>, attitudes, ideologies, values and laws of a culture</a:t>
            </a:r>
          </a:p>
          <a:p>
            <a:pPr lvl="1"/>
            <a:r>
              <a:rPr lang="en-US" sz="3200" dirty="0"/>
              <a:t>Examples from the vignette?</a:t>
            </a:r>
          </a:p>
          <a:p>
            <a:pPr lvl="2"/>
            <a:r>
              <a:rPr lang="en-US" sz="2800" dirty="0"/>
              <a:t>Important to support family and sacrifice for future generations</a:t>
            </a:r>
          </a:p>
          <a:p>
            <a:pPr lvl="2"/>
            <a:r>
              <a:rPr lang="en-US" sz="2800" dirty="0" smtClean="0"/>
              <a:t>Important to work</a:t>
            </a:r>
            <a:endParaRPr lang="en-US" sz="2800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0467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______</a:t>
            </a:r>
            <a:r>
              <a:rPr lang="en-US" b="1" dirty="0" smtClean="0"/>
              <a:t>system</a:t>
            </a:r>
            <a:r>
              <a:rPr lang="en-US" dirty="0" smtClean="0"/>
              <a:t>—one’s </a:t>
            </a:r>
            <a:r>
              <a:rPr lang="en-US" dirty="0"/>
              <a:t>developmental history situated within one’s </a:t>
            </a:r>
            <a:r>
              <a:rPr lang="en-US" dirty="0" smtClean="0"/>
              <a:t>environment</a:t>
            </a:r>
          </a:p>
          <a:p>
            <a:r>
              <a:rPr lang="en-US" dirty="0" smtClean="0"/>
              <a:t>Before and after the Haiti earthquake</a:t>
            </a:r>
          </a:p>
          <a:p>
            <a:r>
              <a:rPr lang="en-US" dirty="0" smtClean="0"/>
              <a:t>The great recession</a:t>
            </a:r>
          </a:p>
          <a:p>
            <a:r>
              <a:rPr lang="en-US" dirty="0" smtClean="0"/>
              <a:t>The war on terror</a:t>
            </a:r>
          </a:p>
          <a:p>
            <a:r>
              <a:rPr lang="en-US" dirty="0" smtClean="0"/>
              <a:t>Election and re-election of first African American President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48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99095"/>
            <a:ext cx="6019799" cy="5887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94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71084"/>
            <a:ext cx="5791200" cy="57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523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91401"/>
            <a:ext cx="8229600" cy="45259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04801"/>
            <a:ext cx="6096000" cy="5804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79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97953"/>
            <a:ext cx="7467600" cy="5746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085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 </a:t>
            </a:r>
            <a:r>
              <a:rPr lang="en-US" smtClean="0"/>
              <a:t>Activity: Describe </a:t>
            </a:r>
            <a:r>
              <a:rPr lang="en-US" dirty="0" smtClean="0"/>
              <a:t>your own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Micro—</a:t>
            </a:r>
          </a:p>
          <a:p>
            <a:r>
              <a:rPr lang="en-US" dirty="0" err="1" smtClean="0"/>
              <a:t>Meso</a:t>
            </a:r>
            <a:r>
              <a:rPr lang="en-US" dirty="0" smtClean="0"/>
              <a:t>—</a:t>
            </a:r>
          </a:p>
          <a:p>
            <a:r>
              <a:rPr lang="en-US" dirty="0" err="1" smtClean="0"/>
              <a:t>Exo</a:t>
            </a:r>
            <a:r>
              <a:rPr lang="en-US" dirty="0" smtClean="0"/>
              <a:t>—</a:t>
            </a:r>
          </a:p>
          <a:p>
            <a:r>
              <a:rPr lang="en-US" dirty="0" smtClean="0"/>
              <a:t>Macro—</a:t>
            </a:r>
          </a:p>
          <a:p>
            <a:r>
              <a:rPr lang="en-US" dirty="0" err="1" smtClean="0"/>
              <a:t>Chrono</a:t>
            </a:r>
            <a:r>
              <a:rPr lang="en-US" dirty="0" smtClean="0"/>
              <a:t>—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35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662</Words>
  <Application>Microsoft Office PowerPoint</Application>
  <PresentationFormat>On-screen Show (4:3)</PresentationFormat>
  <Paragraphs>130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Human Ecological Theory</vt:lpstr>
      <vt:lpstr>Basic Assumptions</vt:lpstr>
      <vt:lpstr>Family Photo Barak Obama</vt:lpstr>
      <vt:lpstr>Chicago Home</vt:lpstr>
      <vt:lpstr>Basic Assumptions</vt:lpstr>
      <vt:lpstr>Basic Assumptions</vt:lpstr>
      <vt:lpstr>Basic Assumptions</vt:lpstr>
      <vt:lpstr>Basic Assumptions</vt:lpstr>
      <vt:lpstr>Basic Assumptions</vt:lpstr>
      <vt:lpstr>Quality of Life</vt:lpstr>
      <vt:lpstr>Think about your own quality of life</vt:lpstr>
      <vt:lpstr>Basic Assumptions</vt:lpstr>
      <vt:lpstr>Basic Assumptions</vt:lpstr>
      <vt:lpstr>Basic Assumptions</vt:lpstr>
      <vt:lpstr>Basic Assumptions</vt:lpstr>
      <vt:lpstr>Outside of a castle?</vt:lpstr>
      <vt:lpstr>In a throne room?</vt:lpstr>
      <vt:lpstr>On the couch?</vt:lpstr>
      <vt:lpstr>IKEA?</vt:lpstr>
      <vt:lpstr>In a house? </vt:lpstr>
      <vt:lpstr>Basic Assumptions</vt:lpstr>
      <vt:lpstr>Basic Assumptions</vt:lpstr>
      <vt:lpstr>Systems</vt:lpstr>
      <vt:lpstr>Systems</vt:lpstr>
      <vt:lpstr>Systems</vt:lpstr>
      <vt:lpstr>Systems</vt:lpstr>
      <vt:lpstr>Systems</vt:lpstr>
      <vt:lpstr>PowerPoint Presentation</vt:lpstr>
      <vt:lpstr>PowerPoint Presentation</vt:lpstr>
      <vt:lpstr>PowerPoint Presentation</vt:lpstr>
      <vt:lpstr>PowerPoint Presentation</vt:lpstr>
      <vt:lpstr>Application Activity: Describe your own systems</vt:lpstr>
    </vt:vector>
  </TitlesOfParts>
  <Company>Indiana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Ecological Theory</dc:title>
  <dc:creator>Windows User</dc:creator>
  <cp:lastModifiedBy>Windows User</cp:lastModifiedBy>
  <cp:revision>32</cp:revision>
  <dcterms:created xsi:type="dcterms:W3CDTF">2014-02-06T18:36:46Z</dcterms:created>
  <dcterms:modified xsi:type="dcterms:W3CDTF">2016-02-25T16:07:55Z</dcterms:modified>
</cp:coreProperties>
</file>